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media/image20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6" r:id="rId2"/>
    <p:sldId id="308" r:id="rId3"/>
    <p:sldId id="262" r:id="rId4"/>
    <p:sldId id="283" r:id="rId5"/>
    <p:sldId id="263" r:id="rId6"/>
    <p:sldId id="256" r:id="rId7"/>
    <p:sldId id="307" r:id="rId8"/>
  </p:sldIdLst>
  <p:sldSz cx="12192000" cy="6858000"/>
  <p:notesSz cx="6794500" cy="9931400"/>
  <p:custShowLst>
    <p:custShow name="自訂放映 1" id="0">
      <p:sldLst>
        <p:sld r:id="rId2"/>
        <p:sld r:id="rId4"/>
        <p:sld r:id="rId5"/>
        <p:sld r:id="rId6"/>
        <p:sld r:id="rId8"/>
      </p:sldLst>
    </p:custShow>
  </p:custShow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35608" y="1025652"/>
            <a:ext cx="9364218" cy="1668018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02608" y="1848612"/>
            <a:ext cx="4030217" cy="166801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91664" y="1230884"/>
            <a:ext cx="8407400" cy="1763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4576317" y="4588312"/>
            <a:ext cx="4743450" cy="13322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2E5496"/>
                </a:solidFill>
                <a:latin typeface="Microsoft JhengHei"/>
                <a:cs typeface="Microsoft JhengHei"/>
              </a:defRPr>
            </a:lvl1pPr>
          </a:lstStyle>
          <a:p>
            <a:pPr marL="116839">
              <a:lnSpc>
                <a:spcPct val="100000"/>
              </a:lnSpc>
              <a:spcBef>
                <a:spcPts val="215"/>
              </a:spcBef>
            </a:pPr>
            <a:fld id="{81D60167-4931-47E6-BA6A-407CBD079E47}" type="slidenum">
              <a:rPr spc="-50" dirty="0">
                <a:solidFill>
                  <a:srgbClr val="FFFFFF"/>
                </a:solidFill>
              </a:rPr>
              <a:t>‹#›</a:t>
            </a:fld>
            <a:endParaRPr spc="-5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1179830"/>
          </a:xfrm>
          <a:custGeom>
            <a:avLst/>
            <a:gdLst/>
            <a:ahLst/>
            <a:cxnLst/>
            <a:rect l="l" t="t" r="r" b="b"/>
            <a:pathLst>
              <a:path w="12192000" h="1179830">
                <a:moveTo>
                  <a:pt x="12192000" y="0"/>
                </a:moveTo>
                <a:lnTo>
                  <a:pt x="0" y="0"/>
                </a:lnTo>
                <a:lnTo>
                  <a:pt x="0" y="1179576"/>
                </a:lnTo>
                <a:lnTo>
                  <a:pt x="12192000" y="1179576"/>
                </a:lnTo>
                <a:lnTo>
                  <a:pt x="12192000" y="0"/>
                </a:lnTo>
                <a:close/>
              </a:path>
            </a:pathLst>
          </a:custGeom>
          <a:solidFill>
            <a:srgbClr val="2E5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12192000" cy="1179830"/>
          </a:xfrm>
          <a:custGeom>
            <a:avLst/>
            <a:gdLst/>
            <a:ahLst/>
            <a:cxnLst/>
            <a:rect l="l" t="t" r="r" b="b"/>
            <a:pathLst>
              <a:path w="12192000" h="1179830">
                <a:moveTo>
                  <a:pt x="0" y="1179576"/>
                </a:moveTo>
                <a:lnTo>
                  <a:pt x="12192000" y="1179576"/>
                </a:lnTo>
                <a:lnTo>
                  <a:pt x="12192000" y="0"/>
                </a:lnTo>
                <a:lnTo>
                  <a:pt x="0" y="0"/>
                </a:lnTo>
                <a:lnTo>
                  <a:pt x="0" y="1179576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2E5496"/>
                </a:solidFill>
                <a:latin typeface="Microsoft JhengHei"/>
                <a:cs typeface="Microsoft JhengHei"/>
              </a:defRPr>
            </a:lvl1pPr>
          </a:lstStyle>
          <a:p>
            <a:pPr marL="116839">
              <a:lnSpc>
                <a:spcPct val="100000"/>
              </a:lnSpc>
              <a:spcBef>
                <a:spcPts val="215"/>
              </a:spcBef>
            </a:pPr>
            <a:fld id="{81D60167-4931-47E6-BA6A-407CBD079E47}" type="slidenum">
              <a:rPr spc="-50" dirty="0">
                <a:solidFill>
                  <a:srgbClr val="FFFFFF"/>
                </a:solidFill>
              </a:rPr>
              <a:t>‹#›</a:t>
            </a:fld>
            <a:endParaRPr spc="-5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2E5496"/>
                </a:solidFill>
                <a:latin typeface="Microsoft JhengHei"/>
                <a:cs typeface="Microsoft JhengHei"/>
              </a:defRPr>
            </a:lvl1pPr>
          </a:lstStyle>
          <a:p>
            <a:pPr marL="116839">
              <a:lnSpc>
                <a:spcPct val="100000"/>
              </a:lnSpc>
              <a:spcBef>
                <a:spcPts val="215"/>
              </a:spcBef>
            </a:pPr>
            <a:fld id="{81D60167-4931-47E6-BA6A-407CBD079E47}" type="slidenum">
              <a:rPr spc="-50" dirty="0">
                <a:solidFill>
                  <a:srgbClr val="FFFFFF"/>
                </a:solidFill>
              </a:rPr>
              <a:t>‹#›</a:t>
            </a:fld>
            <a:endParaRPr spc="-5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2E5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2E5496"/>
                </a:solidFill>
                <a:latin typeface="Microsoft JhengHei"/>
                <a:cs typeface="Microsoft JhengHei"/>
              </a:defRPr>
            </a:lvl1pPr>
          </a:lstStyle>
          <a:p>
            <a:pPr marL="116839">
              <a:lnSpc>
                <a:spcPct val="100000"/>
              </a:lnSpc>
              <a:spcBef>
                <a:spcPts val="215"/>
              </a:spcBef>
            </a:pPr>
            <a:fld id="{81D60167-4931-47E6-BA6A-407CBD079E47}" type="slidenum">
              <a:rPr spc="-50" dirty="0">
                <a:solidFill>
                  <a:srgbClr val="FFFFFF"/>
                </a:solidFill>
              </a:rPr>
              <a:t>‹#›</a:t>
            </a:fld>
            <a:endParaRPr spc="-5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2E5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96028" y="2130551"/>
            <a:ext cx="2618994" cy="133883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2E5496"/>
                </a:solidFill>
                <a:latin typeface="Microsoft JhengHei"/>
                <a:cs typeface="Microsoft JhengHei"/>
              </a:defRPr>
            </a:lvl1pPr>
          </a:lstStyle>
          <a:p>
            <a:pPr marL="116839">
              <a:lnSpc>
                <a:spcPct val="100000"/>
              </a:lnSpc>
              <a:spcBef>
                <a:spcPts val="215"/>
              </a:spcBef>
            </a:pPr>
            <a:fld id="{81D60167-4931-47E6-BA6A-407CBD079E47}" type="slidenum">
              <a:rPr spc="-50" dirty="0">
                <a:solidFill>
                  <a:srgbClr val="FFFFFF"/>
                </a:solidFill>
              </a:rPr>
              <a:t>‹#›</a:t>
            </a:fld>
            <a:endParaRPr spc="-5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426DDE3-DB4C-4A73-A40C-D63F5375CD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8F5E4CBE-FCD2-4EA1-AC29-EEE02BC44F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3130598-C0E0-44C4-B266-1312E0252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B6452-17E2-4476-BD2D-C4991E9A9EFA}" type="datetimeFigureOut">
              <a:rPr lang="zh-TW" altLang="en-US" smtClean="0"/>
              <a:t>2026/7/28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67F3AE3-B1DF-46E1-9B43-179ADDE32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6A2C941-8DE5-4D4D-97BD-C721A70B2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A6CE6-B65B-40FC-9209-C0831705077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6643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5257" y="54355"/>
            <a:ext cx="551243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0608" y="1175401"/>
            <a:ext cx="8481695" cy="16395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1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897614" y="6522111"/>
            <a:ext cx="330200" cy="304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2E5496"/>
                </a:solidFill>
                <a:latin typeface="Microsoft JhengHei"/>
                <a:cs typeface="Microsoft JhengHei"/>
              </a:defRPr>
            </a:lvl1pPr>
          </a:lstStyle>
          <a:p>
            <a:pPr marL="116839">
              <a:lnSpc>
                <a:spcPct val="100000"/>
              </a:lnSpc>
              <a:spcBef>
                <a:spcPts val="215"/>
              </a:spcBef>
            </a:pPr>
            <a:fld id="{81D60167-4931-47E6-BA6A-407CBD079E47}" type="slidenum">
              <a:rPr spc="-50" dirty="0">
                <a:solidFill>
                  <a:srgbClr val="FFFFFF"/>
                </a:solidFill>
              </a:rPr>
              <a:t>‹#›</a:t>
            </a:fld>
            <a:endParaRPr spc="-5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14400" y="2807035"/>
            <a:ext cx="1036320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8000" spc="-5" dirty="0"/>
              <a:t>防制學生藥物濫用宣導</a:t>
            </a:r>
            <a:endParaRPr sz="8000" dirty="0"/>
          </a:p>
        </p:txBody>
      </p:sp>
    </p:spTree>
    <p:extLst>
      <p:ext uri="{BB962C8B-B14F-4D97-AF65-F5344CB8AC3E}">
        <p14:creationId xmlns:p14="http://schemas.microsoft.com/office/powerpoint/2010/main" val="3864704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-6428" y="-6349"/>
            <a:ext cx="12192000" cy="1179830"/>
          </a:xfrm>
          <a:custGeom>
            <a:avLst/>
            <a:gdLst/>
            <a:ahLst/>
            <a:cxnLst/>
            <a:rect l="l" t="t" r="r" b="b"/>
            <a:pathLst>
              <a:path w="12192000" h="1179830">
                <a:moveTo>
                  <a:pt x="12192000" y="0"/>
                </a:moveTo>
                <a:lnTo>
                  <a:pt x="0" y="0"/>
                </a:lnTo>
                <a:lnTo>
                  <a:pt x="0" y="1179576"/>
                </a:lnTo>
                <a:lnTo>
                  <a:pt x="12192000" y="1179576"/>
                </a:lnTo>
                <a:lnTo>
                  <a:pt x="12192000" y="0"/>
                </a:lnTo>
                <a:close/>
              </a:path>
            </a:pathLst>
          </a:custGeom>
          <a:solidFill>
            <a:srgbClr val="2E5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304569" y="300155"/>
            <a:ext cx="759737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pc="-20" dirty="0">
                <a:solidFill>
                  <a:schemeClr val="bg1"/>
                </a:solidFill>
              </a:rPr>
              <a:t>依托咪酯由二級毒品提升為一級毒品</a:t>
            </a:r>
            <a:endParaRPr spc="-10" dirty="0">
              <a:solidFill>
                <a:schemeClr val="bg1"/>
              </a:solidFill>
            </a:endParaRPr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7304" y="1723644"/>
            <a:ext cx="1622297" cy="677417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96640" y="1723644"/>
            <a:ext cx="1927098" cy="677417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365235" y="1723644"/>
            <a:ext cx="1927098" cy="677417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542950" y="6219545"/>
            <a:ext cx="59975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4471C4"/>
                </a:solidFill>
                <a:latin typeface="Microsoft JhengHei"/>
                <a:cs typeface="Microsoft JhengHei"/>
              </a:rPr>
              <a:t>我國刑法</a:t>
            </a:r>
            <a:r>
              <a:rPr sz="1800" b="1" spc="-20" dirty="0">
                <a:solidFill>
                  <a:srgbClr val="4471C4"/>
                </a:solidFill>
                <a:latin typeface="Microsoft JhengHei"/>
                <a:cs typeface="Microsoft JhengHei"/>
              </a:rPr>
              <a:t>§18：未滿</a:t>
            </a:r>
            <a:r>
              <a:rPr sz="1800" b="1" spc="-30" dirty="0">
                <a:solidFill>
                  <a:srgbClr val="4471C4"/>
                </a:solidFill>
                <a:latin typeface="Microsoft JhengHei"/>
                <a:cs typeface="Microsoft JhengHei"/>
              </a:rPr>
              <a:t>14</a:t>
            </a:r>
            <a:r>
              <a:rPr sz="1800" b="1" spc="-15" dirty="0">
                <a:solidFill>
                  <a:srgbClr val="4471C4"/>
                </a:solidFill>
                <a:latin typeface="Microsoft JhengHei"/>
                <a:cs typeface="Microsoft JhengHei"/>
              </a:rPr>
              <a:t>歲人之行為，不罰。</a:t>
            </a:r>
            <a:endParaRPr sz="1800">
              <a:latin typeface="Microsoft JhengHei"/>
              <a:cs typeface="Microsoft JhengHei"/>
            </a:endParaRPr>
          </a:p>
          <a:p>
            <a:pPr marL="1554480">
              <a:lnSpc>
                <a:spcPct val="100000"/>
              </a:lnSpc>
              <a:spcBef>
                <a:spcPts val="5"/>
              </a:spcBef>
            </a:pPr>
            <a:r>
              <a:rPr sz="1800" b="1" spc="-25" dirty="0">
                <a:solidFill>
                  <a:srgbClr val="4471C4"/>
                </a:solidFill>
                <a:latin typeface="Microsoft JhengHei"/>
                <a:cs typeface="Microsoft JhengHei"/>
              </a:rPr>
              <a:t>14</a:t>
            </a:r>
            <a:r>
              <a:rPr sz="1800" b="1" dirty="0">
                <a:solidFill>
                  <a:srgbClr val="4471C4"/>
                </a:solidFill>
                <a:latin typeface="Microsoft JhengHei"/>
                <a:cs typeface="Microsoft JhengHei"/>
              </a:rPr>
              <a:t>歲以上未滿</a:t>
            </a:r>
            <a:r>
              <a:rPr sz="1800" b="1" spc="-25" dirty="0">
                <a:solidFill>
                  <a:srgbClr val="4471C4"/>
                </a:solidFill>
                <a:latin typeface="Microsoft JhengHei"/>
                <a:cs typeface="Microsoft JhengHei"/>
              </a:rPr>
              <a:t>18</a:t>
            </a:r>
            <a:r>
              <a:rPr sz="1800" b="1" spc="-5" dirty="0">
                <a:solidFill>
                  <a:srgbClr val="4471C4"/>
                </a:solidFill>
                <a:latin typeface="Microsoft JhengHei"/>
                <a:cs typeface="Microsoft JhengHei"/>
              </a:rPr>
              <a:t>歲人之行為，得減輕其刑。</a:t>
            </a:r>
            <a:endParaRPr sz="1800">
              <a:latin typeface="Microsoft JhengHei"/>
              <a:cs typeface="Microsoft JhengHei"/>
            </a:endParaRPr>
          </a:p>
        </p:txBody>
      </p:sp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582313"/>
              </p:ext>
            </p:extLst>
          </p:nvPr>
        </p:nvGraphicFramePr>
        <p:xfrm>
          <a:off x="0" y="1173481"/>
          <a:ext cx="12206512" cy="570438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353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235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301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74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0778">
                <a:tc>
                  <a:txBody>
                    <a:bodyPr/>
                    <a:lstStyle/>
                    <a:p>
                      <a:r>
                        <a:rPr sz="2000" dirty="0" err="1"/>
                        <a:t>適用法律</a:t>
                      </a:r>
                      <a:endParaRPr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 dirty="0" err="1"/>
                        <a:t>第三級毒品</a:t>
                      </a:r>
                      <a:endParaRPr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/>
                        <a:t>第二級毒品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 dirty="0" err="1"/>
                        <a:t>第一級毒品</a:t>
                      </a:r>
                      <a:endParaRPr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7867">
                <a:tc>
                  <a:txBody>
                    <a:bodyPr/>
                    <a:lstStyle/>
                    <a:p>
                      <a:endParaRPr sz="2000" b="1" dirty="0"/>
                    </a:p>
                    <a:p>
                      <a:endParaRPr sz="2000" b="1" dirty="0"/>
                    </a:p>
                    <a:p>
                      <a:r>
                        <a:rPr sz="2000" b="1" dirty="0" err="1"/>
                        <a:t>毒品危害防制條例</a:t>
                      </a:r>
                      <a:endParaRPr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 b="1" dirty="0" err="1"/>
                        <a:t>無正當理由持有或施用</a:t>
                      </a:r>
                      <a:r>
                        <a:rPr sz="2000" b="1" dirty="0"/>
                        <a:t>：</a:t>
                      </a:r>
                    </a:p>
                    <a:p>
                      <a:r>
                        <a:rPr sz="2000" b="1" dirty="0"/>
                        <a:t>罰鍰1~5萬元、毒品為害講習4~8小時</a:t>
                      </a:r>
                    </a:p>
                    <a:p>
                      <a:r>
                        <a:rPr sz="2000" b="1" dirty="0"/>
                        <a:t>持有純質淨重5公克以上：</a:t>
                      </a:r>
                    </a:p>
                    <a:p>
                      <a:r>
                        <a:rPr sz="2000" b="1" dirty="0"/>
                        <a:t>2年以下有期徒刑，得併科20萬元以下罰金</a:t>
                      </a:r>
                    </a:p>
                    <a:p>
                      <a:r>
                        <a:rPr sz="2000" b="1" dirty="0" err="1"/>
                        <a:t>製造運輸販賣</a:t>
                      </a:r>
                      <a:r>
                        <a:rPr sz="2000" b="1" dirty="0"/>
                        <a:t>：</a:t>
                      </a:r>
                    </a:p>
                    <a:p>
                      <a:r>
                        <a:rPr sz="2000" b="1" dirty="0"/>
                        <a:t>7年以上有期徒刑，得併科1,000萬元以下罰金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 b="1" dirty="0"/>
                        <a:t>施用：3年以下有期徒刑</a:t>
                      </a:r>
                    </a:p>
                    <a:p>
                      <a:r>
                        <a:rPr sz="2000" b="1" dirty="0"/>
                        <a:t>持有：2年以下有期徒刑、拘役或20萬元以下罰金</a:t>
                      </a:r>
                    </a:p>
                    <a:p>
                      <a:r>
                        <a:rPr sz="2000" b="1" dirty="0"/>
                        <a:t>持有純質淨重20公克以上：</a:t>
                      </a:r>
                    </a:p>
                    <a:p>
                      <a:r>
                        <a:rPr sz="2000" b="1" dirty="0"/>
                        <a:t>6月以上5年以下有期徒刑，得併科70萬元以下罰金</a:t>
                      </a:r>
                    </a:p>
                    <a:p>
                      <a:r>
                        <a:rPr sz="2000" b="1" dirty="0" err="1"/>
                        <a:t>製造運輸販賣</a:t>
                      </a:r>
                      <a:r>
                        <a:rPr sz="2000" b="1" dirty="0"/>
                        <a:t>：</a:t>
                      </a:r>
                    </a:p>
                    <a:p>
                      <a:r>
                        <a:rPr sz="2000" b="1" dirty="0"/>
                        <a:t>無期徒刑或10年以上有期徒刑，得併科1,500萬元以下罰金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 b="1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持有：不得持有</a:t>
                      </a:r>
                      <a:endParaRPr sz="2000" b="1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sz="20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製造、運輸、販賣：死刑、無期徒刑或10年以上有期徒刑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45736">
                <a:tc>
                  <a:txBody>
                    <a:bodyPr/>
                    <a:lstStyle/>
                    <a:p>
                      <a:r>
                        <a:rPr sz="2000" b="1" dirty="0" err="1"/>
                        <a:t>少年事件處理法</a:t>
                      </a:r>
                      <a:endParaRPr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 b="1" dirty="0" err="1"/>
                        <a:t>施用第三、四級毒品曝險少年</a:t>
                      </a:r>
                      <a:r>
                        <a:rPr sz="2000" b="1" dirty="0"/>
                        <a:t>：</a:t>
                      </a:r>
                    </a:p>
                    <a:p>
                      <a:r>
                        <a:rPr sz="2000" b="1" dirty="0" err="1"/>
                        <a:t>各地方政府少年輔導委員會「行政輔導」先行</a:t>
                      </a:r>
                      <a:endParaRPr sz="2000" b="1" dirty="0"/>
                    </a:p>
                    <a:p>
                      <a:r>
                        <a:rPr sz="2000" b="1" dirty="0"/>
                        <a:t>犯最輕本刑為5年以上有期徒刑之罪少年：少年法院…</a:t>
                      </a:r>
                      <a:r>
                        <a:rPr sz="2000" b="1" dirty="0" err="1"/>
                        <a:t>認犯罪情節重大</a:t>
                      </a:r>
                      <a:r>
                        <a:rPr sz="2000" b="1" dirty="0"/>
                        <a:t>…</a:t>
                      </a:r>
                      <a:r>
                        <a:rPr sz="2000" b="1" dirty="0" err="1"/>
                        <a:t>以受刑事處分為適當者，得以裁定移送</a:t>
                      </a:r>
                      <a:r>
                        <a:rPr sz="2000" b="1" dirty="0"/>
                        <a:t>…</a:t>
                      </a:r>
                      <a:r>
                        <a:rPr sz="2000" b="1" dirty="0" err="1"/>
                        <a:t>檢察官</a:t>
                      </a:r>
                      <a:endParaRPr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 b="1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觸法少年</a:t>
                      </a:r>
                      <a:r>
                        <a:rPr sz="20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：</a:t>
                      </a:r>
                    </a:p>
                    <a:p>
                      <a:r>
                        <a:rPr sz="2000" b="1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移送少年法院審理（同左</a:t>
                      </a:r>
                      <a:r>
                        <a:rPr sz="20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）</a:t>
                      </a:r>
                    </a:p>
                    <a:p>
                      <a:r>
                        <a:rPr sz="2000" b="1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少年保護處分</a:t>
                      </a:r>
                      <a:r>
                        <a:rPr sz="20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：</a:t>
                      </a:r>
                    </a:p>
                    <a:p>
                      <a:r>
                        <a:rPr sz="2000" b="1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少年施用毒品或迷幻物品成癮</a:t>
                      </a:r>
                      <a:r>
                        <a:rPr sz="2000" b="1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  <a:r>
                        <a:rPr sz="2000" b="1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得令入相當處所實施禁戒</a:t>
                      </a:r>
                      <a:endParaRPr sz="2000" b="1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b="1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施用：保護處分 </a:t>
                      </a:r>
                    </a:p>
                    <a:p>
                      <a:r>
                        <a:rPr lang="zh-TW" altLang="en-US" sz="2000" b="1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觀察、輔導感化教育</a:t>
                      </a:r>
                      <a:r>
                        <a:rPr lang="en-US" altLang="zh-TW" sz="2000" b="1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..</a:t>
                      </a:r>
                      <a:r>
                        <a:rPr lang="zh-TW" altLang="en-US" sz="2000" b="1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必要時移送檢察官依法處理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0">
        <p:cut/>
      </p:transition>
    </mc:Choice>
    <mc:Fallback>
      <p:transition spd="slow" advTm="10000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154707" y="228600"/>
            <a:ext cx="3942993" cy="754053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0"/>
              </a:spcBef>
            </a:pPr>
            <a:r>
              <a:rPr sz="4500" spc="-5" dirty="0" err="1"/>
              <a:t>依托咪酯</a:t>
            </a:r>
            <a:r>
              <a:rPr lang="en-US" altLang="zh-TW" sz="4500" spc="-5" dirty="0"/>
              <a:t>-</a:t>
            </a:r>
            <a:r>
              <a:rPr lang="zh-TW" altLang="en-US" sz="4500" spc="-5" dirty="0"/>
              <a:t>樣貌</a:t>
            </a:r>
          </a:p>
        </p:txBody>
      </p:sp>
      <p:grpSp>
        <p:nvGrpSpPr>
          <p:cNvPr id="14" name="object 14"/>
          <p:cNvGrpSpPr/>
          <p:nvPr/>
        </p:nvGrpSpPr>
        <p:grpSpPr>
          <a:xfrm>
            <a:off x="64262" y="1976274"/>
            <a:ext cx="6061942" cy="4573509"/>
            <a:chOff x="0" y="2022348"/>
            <a:chExt cx="5818631" cy="4104188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022348"/>
              <a:ext cx="5818631" cy="366979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565147" y="5201412"/>
              <a:ext cx="1905000" cy="490855"/>
            </a:xfrm>
            <a:custGeom>
              <a:avLst/>
              <a:gdLst/>
              <a:ahLst/>
              <a:cxnLst/>
              <a:rect l="l" t="t" r="r" b="b"/>
              <a:pathLst>
                <a:path w="1905000" h="490854">
                  <a:moveTo>
                    <a:pt x="1905000" y="0"/>
                  </a:moveTo>
                  <a:lnTo>
                    <a:pt x="0" y="0"/>
                  </a:lnTo>
                  <a:lnTo>
                    <a:pt x="0" y="490728"/>
                  </a:lnTo>
                  <a:lnTo>
                    <a:pt x="1905000" y="490728"/>
                  </a:lnTo>
                  <a:lnTo>
                    <a:pt x="1905000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 flipV="1">
              <a:off x="1795125" y="6000468"/>
              <a:ext cx="517463" cy="126068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722383" y="5574928"/>
            <a:ext cx="1905000" cy="49085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15265">
              <a:lnSpc>
                <a:spcPct val="100000"/>
              </a:lnSpc>
              <a:spcBef>
                <a:spcPts val="600"/>
              </a:spcBef>
            </a:pPr>
            <a:r>
              <a:rPr sz="1800" b="1" spc="-20" dirty="0">
                <a:solidFill>
                  <a:srgbClr val="FFFFFF"/>
                </a:solidFill>
                <a:latin typeface="Microsoft JhengHei"/>
                <a:cs typeface="Microsoft JhengHei"/>
              </a:rPr>
              <a:t>白/淡黃色粉末</a:t>
            </a:r>
            <a:endParaRPr sz="1800" dirty="0">
              <a:latin typeface="Microsoft JhengHei"/>
              <a:cs typeface="Microsoft JhengHei"/>
            </a:endParaRPr>
          </a:p>
        </p:txBody>
      </p:sp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1996439"/>
            <a:ext cx="2640330" cy="567689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157073" y="2059686"/>
            <a:ext cx="23164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包裝販售，規避查緝</a:t>
            </a:r>
            <a:endParaRPr sz="2000">
              <a:latin typeface="Microsoft JhengHei"/>
              <a:cs typeface="Microsoft JhengHe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520440" y="5201411"/>
            <a:ext cx="2363470" cy="517525"/>
            <a:chOff x="3520440" y="5201411"/>
            <a:chExt cx="2363470" cy="517525"/>
          </a:xfrm>
        </p:grpSpPr>
        <p:sp>
          <p:nvSpPr>
            <p:cNvPr id="24" name="object 24"/>
            <p:cNvSpPr/>
            <p:nvPr/>
          </p:nvSpPr>
          <p:spPr>
            <a:xfrm>
              <a:off x="3569208" y="5201411"/>
              <a:ext cx="2249805" cy="490855"/>
            </a:xfrm>
            <a:custGeom>
              <a:avLst/>
              <a:gdLst/>
              <a:ahLst/>
              <a:cxnLst/>
              <a:rect l="l" t="t" r="r" b="b"/>
              <a:pathLst>
                <a:path w="2249804" h="490854">
                  <a:moveTo>
                    <a:pt x="2249424" y="0"/>
                  </a:moveTo>
                  <a:lnTo>
                    <a:pt x="0" y="0"/>
                  </a:lnTo>
                  <a:lnTo>
                    <a:pt x="0" y="490728"/>
                  </a:lnTo>
                  <a:lnTo>
                    <a:pt x="2249424" y="490728"/>
                  </a:lnTo>
                  <a:lnTo>
                    <a:pt x="2249424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20440" y="5207507"/>
              <a:ext cx="762762" cy="51128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77640" y="5207507"/>
              <a:ext cx="534149" cy="51128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06240" y="5207507"/>
              <a:ext cx="762762" cy="51128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63440" y="5207507"/>
              <a:ext cx="534149" cy="51128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92040" y="5207507"/>
              <a:ext cx="991362" cy="511289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3569208" y="5201411"/>
            <a:ext cx="2249805" cy="49085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600"/>
              </a:spcBef>
            </a:pPr>
            <a:r>
              <a:rPr sz="18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溶劑、香精、調味劑</a:t>
            </a:r>
            <a:endParaRPr sz="1800" dirty="0">
              <a:latin typeface="Microsoft JhengHei"/>
              <a:cs typeface="Microsoft JhengHe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6255914" y="1976275"/>
            <a:ext cx="5915025" cy="4089438"/>
            <a:chOff x="6277355" y="1990331"/>
            <a:chExt cx="5915025" cy="3801110"/>
          </a:xfrm>
        </p:grpSpPr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77355" y="2022347"/>
              <a:ext cx="5914644" cy="3768852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6277355" y="2022347"/>
              <a:ext cx="1600200" cy="408940"/>
            </a:xfrm>
            <a:custGeom>
              <a:avLst/>
              <a:gdLst/>
              <a:ahLst/>
              <a:cxnLst/>
              <a:rect l="l" t="t" r="r" b="b"/>
              <a:pathLst>
                <a:path w="1600200" h="408939">
                  <a:moveTo>
                    <a:pt x="1600200" y="0"/>
                  </a:moveTo>
                  <a:lnTo>
                    <a:pt x="0" y="0"/>
                  </a:lnTo>
                  <a:lnTo>
                    <a:pt x="0" y="408431"/>
                  </a:lnTo>
                  <a:lnTo>
                    <a:pt x="1600200" y="408431"/>
                  </a:lnTo>
                  <a:lnTo>
                    <a:pt x="1600200" y="0"/>
                  </a:lnTo>
                  <a:close/>
                </a:path>
              </a:pathLst>
            </a:custGeom>
            <a:solidFill>
              <a:srgbClr val="2E54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08419" y="1990331"/>
              <a:ext cx="1357122" cy="567702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6277355" y="2022348"/>
            <a:ext cx="1600200" cy="408940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292100">
              <a:lnSpc>
                <a:spcPct val="100000"/>
              </a:lnSpc>
              <a:spcBef>
                <a:spcPts val="350"/>
              </a:spcBef>
            </a:pPr>
            <a:r>
              <a:rPr sz="2000" b="1" spc="-20" dirty="0">
                <a:solidFill>
                  <a:srgbClr val="FFFFFF"/>
                </a:solidFill>
                <a:latin typeface="Microsoft JhengHei"/>
                <a:cs typeface="Microsoft JhengHei"/>
              </a:rPr>
              <a:t>電子煙彈</a:t>
            </a:r>
            <a:endParaRPr sz="2000">
              <a:latin typeface="Microsoft JhengHei"/>
              <a:cs typeface="Microsoft JhengHei"/>
            </a:endParaRPr>
          </a:p>
        </p:txBody>
      </p:sp>
      <p:pic>
        <p:nvPicPr>
          <p:cNvPr id="36" name="object 3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573511" y="5350764"/>
            <a:ext cx="1618488" cy="567690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10743438" y="5415788"/>
            <a:ext cx="12979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FF"/>
                </a:solidFill>
                <a:latin typeface="Microsoft JhengHei"/>
                <a:cs typeface="Microsoft JhengHei"/>
              </a:rPr>
              <a:t>電子煙機身</a:t>
            </a:r>
            <a:endParaRPr sz="2000">
              <a:latin typeface="Microsoft JhengHei"/>
              <a:cs typeface="Microsoft JhengHe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309239" y="228600"/>
            <a:ext cx="6064250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4500" spc="-35" dirty="0"/>
              <a:t>常見毒品包裝方式</a:t>
            </a:r>
            <a:r>
              <a:rPr lang="en-US" altLang="zh-TW" sz="4500" spc="-5" dirty="0"/>
              <a:t>-</a:t>
            </a:r>
            <a:r>
              <a:rPr lang="zh-TW" altLang="en-US" sz="4500" spc="-5" dirty="0"/>
              <a:t>樣貌</a:t>
            </a:r>
            <a:endParaRPr sz="4500" spc="-5" dirty="0"/>
          </a:p>
        </p:txBody>
      </p:sp>
      <p:sp>
        <p:nvSpPr>
          <p:cNvPr id="15" name="object 15"/>
          <p:cNvSpPr txBox="1"/>
          <p:nvPr/>
        </p:nvSpPr>
        <p:spPr>
          <a:xfrm>
            <a:off x="5025779" y="4702265"/>
            <a:ext cx="606425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spc="-35" dirty="0">
                <a:latin typeface="Microsoft JhengHei"/>
                <a:cs typeface="Microsoft JhengHei"/>
              </a:rPr>
              <a:t>常見毒品包裝方式，通常以</a:t>
            </a:r>
            <a:r>
              <a:rPr sz="2800" b="1" spc="-40" dirty="0">
                <a:solidFill>
                  <a:srgbClr val="FF0000"/>
                </a:solidFill>
                <a:latin typeface="Microsoft JhengHei"/>
                <a:cs typeface="Microsoft JhengHei"/>
              </a:rPr>
              <a:t>小包夾鏈袋</a:t>
            </a:r>
            <a:r>
              <a:rPr sz="2800" spc="-35" dirty="0">
                <a:latin typeface="Microsoft JhengHei"/>
                <a:cs typeface="Microsoft JhengHei"/>
              </a:rPr>
              <a:t>分裝，內容物為白色或其它顏色</a:t>
            </a:r>
            <a:r>
              <a:rPr sz="2800" b="1" spc="-30" dirty="0">
                <a:solidFill>
                  <a:srgbClr val="FF0000"/>
                </a:solidFill>
                <a:latin typeface="Microsoft JhengHei"/>
                <a:cs typeface="Microsoft JhengHei"/>
              </a:rPr>
              <a:t>粉末</a:t>
            </a:r>
            <a:r>
              <a:rPr sz="2800" spc="-50" dirty="0">
                <a:latin typeface="Microsoft JhengHei"/>
                <a:cs typeface="Microsoft JhengHei"/>
              </a:rPr>
              <a:t>、</a:t>
            </a:r>
            <a:r>
              <a:rPr sz="2800" b="1" spc="-40" dirty="0">
                <a:solidFill>
                  <a:srgbClr val="FF0000"/>
                </a:solidFill>
                <a:latin typeface="Microsoft JhengHei"/>
                <a:cs typeface="Microsoft JhengHei"/>
              </a:rPr>
              <a:t>透明結晶體</a:t>
            </a:r>
            <a:r>
              <a:rPr sz="2800" spc="-40" dirty="0">
                <a:latin typeface="Microsoft JhengHei"/>
                <a:cs typeface="Microsoft JhengHei"/>
              </a:rPr>
              <a:t>、</a:t>
            </a:r>
            <a:r>
              <a:rPr sz="2800" b="1" spc="-40" dirty="0">
                <a:solidFill>
                  <a:srgbClr val="FF0000"/>
                </a:solidFill>
                <a:latin typeface="Microsoft JhengHei"/>
                <a:cs typeface="Microsoft JhengHei"/>
              </a:rPr>
              <a:t>錠狀藥片</a:t>
            </a:r>
            <a:r>
              <a:rPr sz="2800" spc="-40" dirty="0">
                <a:latin typeface="Microsoft JhengHei"/>
                <a:cs typeface="Microsoft JhengHei"/>
              </a:rPr>
              <a:t>或</a:t>
            </a:r>
            <a:r>
              <a:rPr sz="2800" b="1" spc="-40" dirty="0">
                <a:solidFill>
                  <a:srgbClr val="FF0000"/>
                </a:solidFill>
                <a:latin typeface="Microsoft JhengHei"/>
                <a:cs typeface="Microsoft JhengHei"/>
              </a:rPr>
              <a:t>殘渣袋</a:t>
            </a:r>
            <a:r>
              <a:rPr sz="2800" spc="-50" dirty="0">
                <a:latin typeface="Microsoft JhengHei"/>
                <a:cs typeface="Microsoft JhengHei"/>
              </a:rPr>
              <a:t>。</a:t>
            </a:r>
            <a:endParaRPr sz="2800" dirty="0">
              <a:latin typeface="Microsoft JhengHei"/>
              <a:cs typeface="Microsoft JhengHe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2816" y="1991867"/>
            <a:ext cx="5908548" cy="2380487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2816" y="4602478"/>
            <a:ext cx="4133088" cy="2147314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52259" y="1991867"/>
            <a:ext cx="5151120" cy="23804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30321" y="334517"/>
            <a:ext cx="653135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pc="-5" dirty="0"/>
              <a:t>施用依托咪酯者可能表現之症狀</a:t>
            </a:r>
            <a:endParaRPr spc="-5" dirty="0"/>
          </a:p>
        </p:txBody>
      </p:sp>
      <p:sp>
        <p:nvSpPr>
          <p:cNvPr id="9" name="object 9"/>
          <p:cNvSpPr txBox="1"/>
          <p:nvPr/>
        </p:nvSpPr>
        <p:spPr>
          <a:xfrm>
            <a:off x="460056" y="1676400"/>
            <a:ext cx="11271885" cy="460446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57860" indent="-227329">
              <a:lnSpc>
                <a:spcPct val="100000"/>
              </a:lnSpc>
              <a:spcBef>
                <a:spcPts val="1420"/>
              </a:spcBef>
              <a:buFont typeface="Arial MT"/>
              <a:buChar char="•"/>
              <a:tabLst>
                <a:tab pos="657860" algn="l"/>
              </a:tabLst>
            </a:pPr>
            <a:r>
              <a:rPr sz="2800" b="1" spc="-40" dirty="0" err="1">
                <a:latin typeface="Microsoft JhengHei"/>
                <a:cs typeface="Microsoft JhengHei"/>
              </a:rPr>
              <a:t>精神恍惚，情緒易怒</a:t>
            </a:r>
            <a:endParaRPr sz="2800" dirty="0">
              <a:latin typeface="Microsoft JhengHei"/>
              <a:cs typeface="Microsoft JhengHei"/>
            </a:endParaRPr>
          </a:p>
          <a:p>
            <a:pPr marL="657860" indent="-227329">
              <a:lnSpc>
                <a:spcPct val="100000"/>
              </a:lnSpc>
              <a:spcBef>
                <a:spcPts val="1670"/>
              </a:spcBef>
              <a:buFont typeface="Arial MT"/>
              <a:buChar char="•"/>
              <a:tabLst>
                <a:tab pos="657860" algn="l"/>
              </a:tabLst>
            </a:pPr>
            <a:r>
              <a:rPr sz="2800" b="1" spc="-40" dirty="0">
                <a:latin typeface="Microsoft JhengHei"/>
                <a:cs typeface="Microsoft JhengHei"/>
              </a:rPr>
              <a:t>行為紊亂，語無倫次</a:t>
            </a:r>
            <a:endParaRPr sz="2800" dirty="0">
              <a:latin typeface="Microsoft JhengHei"/>
              <a:cs typeface="Microsoft JhengHei"/>
            </a:endParaRPr>
          </a:p>
          <a:p>
            <a:pPr marL="657860" indent="-227329">
              <a:lnSpc>
                <a:spcPct val="100000"/>
              </a:lnSpc>
              <a:spcBef>
                <a:spcPts val="1680"/>
              </a:spcBef>
              <a:buFont typeface="Arial MT"/>
              <a:buChar char="•"/>
              <a:tabLst>
                <a:tab pos="657860" algn="l"/>
              </a:tabLst>
            </a:pPr>
            <a:r>
              <a:rPr sz="2800" b="1" spc="-40" dirty="0">
                <a:latin typeface="Microsoft JhengHei"/>
                <a:cs typeface="Microsoft JhengHei"/>
              </a:rPr>
              <a:t>專注力顯著缺損</a:t>
            </a:r>
            <a:endParaRPr sz="2800" dirty="0">
              <a:latin typeface="Microsoft JhengHei"/>
              <a:cs typeface="Microsoft JhengHei"/>
            </a:endParaRPr>
          </a:p>
          <a:p>
            <a:pPr marL="657860" indent="-227329">
              <a:lnSpc>
                <a:spcPct val="100000"/>
              </a:lnSpc>
              <a:spcBef>
                <a:spcPts val="1670"/>
              </a:spcBef>
              <a:buFont typeface="Arial MT"/>
              <a:buChar char="•"/>
              <a:tabLst>
                <a:tab pos="657860" algn="l"/>
              </a:tabLst>
            </a:pPr>
            <a:r>
              <a:rPr sz="2800" b="1" spc="-40" dirty="0">
                <a:latin typeface="Microsoft JhengHei"/>
                <a:cs typeface="Microsoft JhengHei"/>
              </a:rPr>
              <a:t>肌躍症（</a:t>
            </a:r>
            <a:r>
              <a:rPr sz="2800" b="1" spc="-45" dirty="0">
                <a:latin typeface="Microsoft JhengHei"/>
                <a:cs typeface="Microsoft JhengHei"/>
              </a:rPr>
              <a:t>短期、不規律之肌肉不自主收縮</a:t>
            </a:r>
            <a:r>
              <a:rPr sz="2800" b="1" spc="-50" dirty="0">
                <a:latin typeface="Microsoft JhengHei"/>
                <a:cs typeface="Microsoft JhengHei"/>
              </a:rPr>
              <a:t>）</a:t>
            </a:r>
            <a:endParaRPr sz="2800" dirty="0">
              <a:latin typeface="Microsoft JhengHei"/>
              <a:cs typeface="Microsoft JhengHei"/>
            </a:endParaRPr>
          </a:p>
          <a:p>
            <a:pPr marL="657860" indent="-227329">
              <a:lnSpc>
                <a:spcPct val="100000"/>
              </a:lnSpc>
              <a:spcBef>
                <a:spcPts val="1670"/>
              </a:spcBef>
              <a:buFont typeface="Arial MT"/>
              <a:buChar char="•"/>
              <a:tabLst>
                <a:tab pos="657860" algn="l"/>
              </a:tabLst>
            </a:pPr>
            <a:r>
              <a:rPr sz="2800" b="1" spc="-40" dirty="0">
                <a:latin typeface="Microsoft JhengHei"/>
                <a:cs typeface="Microsoft JhengHei"/>
              </a:rPr>
              <a:t>渾身顫抖、無法站立</a:t>
            </a:r>
            <a:endParaRPr sz="2800" dirty="0">
              <a:latin typeface="Microsoft JhengHei"/>
              <a:cs typeface="Microsoft JhengHei"/>
            </a:endParaRPr>
          </a:p>
          <a:p>
            <a:pPr marL="657860" indent="-227329">
              <a:lnSpc>
                <a:spcPct val="100000"/>
              </a:lnSpc>
              <a:spcBef>
                <a:spcPts val="1680"/>
              </a:spcBef>
              <a:buFont typeface="Arial MT"/>
              <a:buChar char="•"/>
              <a:tabLst>
                <a:tab pos="657860" algn="l"/>
              </a:tabLst>
            </a:pPr>
            <a:r>
              <a:rPr sz="2800" b="1" spc="-45" dirty="0">
                <a:latin typeface="Microsoft JhengHei"/>
                <a:cs typeface="Microsoft JhengHei"/>
              </a:rPr>
              <a:t>合併酒精或其他中樞神經抑制劑使用，可能造成昏迷、呼吸衰竭</a:t>
            </a:r>
            <a:endParaRPr sz="2800" dirty="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3304"/>
              </a:spcBef>
            </a:pPr>
            <a:r>
              <a:rPr sz="1800" spc="-5" dirty="0">
                <a:latin typeface="Microsoft JhengHei"/>
                <a:cs typeface="Microsoft JhengHei"/>
              </a:rPr>
              <a:t>資料來源：臺北市立聯合醫院松德院區成癮防治科醫師何逸群撰文</a:t>
            </a:r>
            <a:endParaRPr sz="1800" dirty="0">
              <a:latin typeface="Microsoft JhengHei"/>
              <a:cs typeface="Microsoft JhengHei"/>
            </a:endParaRPr>
          </a:p>
          <a:p>
            <a:pPr marL="1167765">
              <a:lnSpc>
                <a:spcPct val="100000"/>
              </a:lnSpc>
            </a:pPr>
            <a:r>
              <a:rPr sz="1400" spc="-10" dirty="0">
                <a:latin typeface="Microsoft JhengHei"/>
                <a:cs typeface="Microsoft JhengHei"/>
              </a:rPr>
              <a:t>https://health.gov.taipei/News_Content.aspx?n=BB5A41BA1E6CA260&amp;sms=72544237BBE4C5F6&amp;s=AE51776E9FC3B235</a:t>
            </a:r>
            <a:endParaRPr sz="1400" dirty="0">
              <a:latin typeface="Microsoft JhengHei"/>
              <a:cs typeface="Microsoft JhengHe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88E57BD-6B1C-44E7-BCB4-F6C457509D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DA8A6B3-EABF-43D4-A992-B0B843E8EA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DD48530-B743-4AFC-AA45-F90002240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85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00200" y="2807035"/>
            <a:ext cx="899160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zh-TW" altLang="en-US" sz="8000" spc="-5" dirty="0"/>
              <a:t>致理</a:t>
            </a:r>
            <a:r>
              <a:rPr lang="en-US" altLang="zh-TW" sz="8000" spc="-5" dirty="0"/>
              <a:t>~</a:t>
            </a:r>
            <a:r>
              <a:rPr lang="zh-TW" altLang="en-US" sz="8000" spc="-5" dirty="0"/>
              <a:t>永遠</a:t>
            </a:r>
            <a:r>
              <a:rPr lang="en-US" altLang="zh-TW" sz="8000" spc="-5" dirty="0"/>
              <a:t>~</a:t>
            </a:r>
            <a:r>
              <a:rPr lang="zh-TW" altLang="en-US" sz="8000" spc="-5" dirty="0"/>
              <a:t>關心您</a:t>
            </a:r>
            <a:endParaRPr sz="8000" dirty="0"/>
          </a:p>
        </p:txBody>
      </p:sp>
    </p:spTree>
    <p:extLst>
      <p:ext uri="{BB962C8B-B14F-4D97-AF65-F5344CB8AC3E}">
        <p14:creationId xmlns:p14="http://schemas.microsoft.com/office/powerpoint/2010/main" val="3424730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TM03457444[[fn=基礎]]</Template>
  <TotalTime>121</TotalTime>
  <Words>263</Words>
  <Application>Microsoft Office PowerPoint</Application>
  <PresentationFormat>寬螢幕</PresentationFormat>
  <Paragraphs>53</Paragraphs>
  <Slides>7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  <vt:variant>
        <vt:lpstr>自訂放映</vt:lpstr>
      </vt:variant>
      <vt:variant>
        <vt:i4>1</vt:i4>
      </vt:variant>
    </vt:vector>
  </HeadingPairs>
  <TitlesOfParts>
    <vt:vector size="13" baseType="lpstr">
      <vt:lpstr>Arial MT</vt:lpstr>
      <vt:lpstr>Microsoft JhengHei</vt:lpstr>
      <vt:lpstr>新細明體</vt:lpstr>
      <vt:lpstr>Calibri</vt:lpstr>
      <vt:lpstr>Office Theme</vt:lpstr>
      <vt:lpstr>防制學生藥物濫用宣導</vt:lpstr>
      <vt:lpstr>依托咪酯由二級毒品提升為一級毒品</vt:lpstr>
      <vt:lpstr>依托咪酯-樣貌</vt:lpstr>
      <vt:lpstr>常見毒品包裝方式-樣貌</vt:lpstr>
      <vt:lpstr>施用依托咪酯者可能表現之症狀</vt:lpstr>
      <vt:lpstr>PowerPoint 簡報</vt:lpstr>
      <vt:lpstr>致理~永遠~關心您</vt:lpstr>
      <vt:lpstr>自訂放映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防制學生藥物濫用教育 宣導依托咪酯新興毒品查緝及防制重點</dc:title>
  <dc:creator>user</dc:creator>
  <cp:lastModifiedBy>user</cp:lastModifiedBy>
  <cp:revision>21</cp:revision>
  <cp:lastPrinted>2026-07-28T04:58:39Z</cp:lastPrinted>
  <dcterms:created xsi:type="dcterms:W3CDTF">2025-10-31T04:22:06Z</dcterms:created>
  <dcterms:modified xsi:type="dcterms:W3CDTF">2026-07-28T05:05:07Z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2025-10-31T00:00:00Z</vt:filetime>
  </property>
  <property fmtid="{D5CDD505-2E9C-101B-9397-08002B2CF9AE}" pid="3" name="LastSaved">
    <vt:filetime>2025-10-31T00:00:00Z</vt:filetime>
  </property>
  <property fmtid="{D5CDD505-2E9C-101B-9397-08002B2CF9AE}" pid="4" name="Producer">
    <vt:lpwstr>iLovePDF</vt:lpwstr>
  </property>
</Properties>
</file>